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png" ContentType="image/png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1909" y="3157639"/>
            <a:ext cx="15076881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2483" y="3982510"/>
            <a:ext cx="7615732" cy="2097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1323" y="4486281"/>
            <a:ext cx="15618053" cy="2614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1909" y="3157639"/>
            <a:ext cx="522732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3985" algn="l"/>
              </a:tabLst>
            </a:pPr>
            <a:r>
              <a:rPr dirty="0" u="heavy" sz="7200" spc="-65" b="1">
                <a:solidFill>
                  <a:srgbClr val="FFFFFF"/>
                </a:solidFill>
                <a:uFill>
                  <a:solidFill>
                    <a:srgbClr val="FFAB40"/>
                  </a:solidFill>
                </a:uFill>
                <a:latin typeface="Verdana"/>
                <a:cs typeface="Verdana"/>
              </a:rPr>
              <a:t>NAME	</a:t>
            </a:r>
            <a:endParaRPr sz="7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1909" y="4629086"/>
            <a:ext cx="3768090" cy="9512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050" spc="275">
                <a:solidFill>
                  <a:srgbClr val="FFAB40"/>
                </a:solidFill>
                <a:latin typeface="Verdana"/>
                <a:cs typeface="Verdana"/>
              </a:rPr>
              <a:t>RAHUL</a:t>
            </a:r>
            <a:r>
              <a:rPr dirty="0" sz="6050" spc="-54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6050" spc="700">
                <a:solidFill>
                  <a:srgbClr val="FFAB40"/>
                </a:solidFill>
                <a:latin typeface="Verdana"/>
                <a:cs typeface="Verdana"/>
              </a:rPr>
              <a:t>M</a:t>
            </a:r>
            <a:endParaRPr sz="6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28733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45">
                <a:solidFill>
                  <a:srgbClr val="FFAB40"/>
                </a:solidFill>
              </a:rPr>
              <a:t>RESULTS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61" y="2602204"/>
            <a:ext cx="4897120" cy="5268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2650" spc="-1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26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14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650" spc="-12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1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-18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65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7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0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40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16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650" spc="-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650" spc="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-40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50" spc="-5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dirty="0" sz="265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5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40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8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40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65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18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4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1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7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65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12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1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-18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650" spc="-7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-229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650" spc="114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10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8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65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2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5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5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5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5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-14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5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50" spc="114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technology.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699"/>
              </a:lnSpc>
              <a:spcBef>
                <a:spcPts val="95"/>
              </a:spcBef>
            </a:pPr>
            <a:r>
              <a:rPr dirty="0" spc="-114"/>
              <a:t>L</a:t>
            </a:r>
            <a:r>
              <a:rPr dirty="0" spc="-85"/>
              <a:t>e</a:t>
            </a:r>
            <a:r>
              <a:rPr dirty="0" spc="-25"/>
              <a:t>t</a:t>
            </a:r>
            <a:r>
              <a:rPr dirty="0" spc="-220"/>
              <a:t> </a:t>
            </a:r>
            <a:r>
              <a:rPr dirty="0" spc="60"/>
              <a:t>A</a:t>
            </a:r>
            <a:r>
              <a:rPr dirty="0" spc="-925"/>
              <a:t>I</a:t>
            </a:r>
            <a:r>
              <a:rPr dirty="0" spc="-220"/>
              <a:t> </a:t>
            </a:r>
            <a:r>
              <a:rPr dirty="0" spc="-310"/>
              <a:t>T</a:t>
            </a:r>
            <a:r>
              <a:rPr dirty="0" spc="-165"/>
              <a:t>a</a:t>
            </a:r>
            <a:r>
              <a:rPr dirty="0" spc="-20"/>
              <a:t>k</a:t>
            </a:r>
            <a:r>
              <a:rPr dirty="0" spc="-80"/>
              <a:t>e</a:t>
            </a:r>
            <a:r>
              <a:rPr dirty="0" spc="-220"/>
              <a:t> </a:t>
            </a:r>
            <a:r>
              <a:rPr dirty="0" spc="-30"/>
              <a:t>t</a:t>
            </a:r>
            <a:r>
              <a:rPr dirty="0" spc="-25"/>
              <a:t>h</a:t>
            </a:r>
            <a:r>
              <a:rPr dirty="0" spc="-80"/>
              <a:t>e</a:t>
            </a:r>
            <a:r>
              <a:rPr dirty="0" spc="-220"/>
              <a:t> </a:t>
            </a:r>
            <a:r>
              <a:rPr dirty="0" spc="280"/>
              <a:t>W</a:t>
            </a:r>
            <a:r>
              <a:rPr dirty="0" spc="-25"/>
              <a:t>h</a:t>
            </a:r>
            <a:r>
              <a:rPr dirty="0" spc="-85"/>
              <a:t>ee</a:t>
            </a:r>
            <a:r>
              <a:rPr dirty="0" spc="-125"/>
              <a:t>l</a:t>
            </a:r>
            <a:r>
              <a:rPr dirty="0" spc="-530"/>
              <a:t>:</a:t>
            </a:r>
            <a:r>
              <a:rPr dirty="0" spc="-220"/>
              <a:t> </a:t>
            </a:r>
            <a:r>
              <a:rPr dirty="0" spc="40"/>
              <a:t>A  </a:t>
            </a:r>
            <a:r>
              <a:rPr dirty="0" spc="-100"/>
              <a:t>Joyride Through </a:t>
            </a:r>
            <a:r>
              <a:rPr dirty="0" spc="-200"/>
              <a:t>Self- </a:t>
            </a:r>
            <a:r>
              <a:rPr dirty="0" spc="-195"/>
              <a:t> </a:t>
            </a:r>
            <a:r>
              <a:rPr dirty="0" spc="-85"/>
              <a:t>Driving</a:t>
            </a:r>
            <a:r>
              <a:rPr dirty="0" spc="-229"/>
              <a:t> </a:t>
            </a:r>
            <a:r>
              <a:rPr dirty="0" spc="-110"/>
              <a:t>Car</a:t>
            </a:r>
            <a:r>
              <a:rPr dirty="0" spc="-225"/>
              <a:t> </a:t>
            </a:r>
            <a:r>
              <a:rPr dirty="0" spc="-110"/>
              <a:t>Simulation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28467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>
                <a:solidFill>
                  <a:srgbClr val="FFAB40"/>
                </a:solidFill>
              </a:rPr>
              <a:t>AGENDA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08454" y="2478354"/>
            <a:ext cx="9215755" cy="292989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4519295">
              <a:lnSpc>
                <a:spcPts val="3750"/>
              </a:lnSpc>
              <a:spcBef>
                <a:spcPts val="280"/>
              </a:spcBef>
            </a:pPr>
            <a:r>
              <a:rPr dirty="0" sz="3150" spc="3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50" spc="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50" spc="1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229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150" spc="1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50" spc="1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38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-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50" spc="-2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3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50" spc="1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2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85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3150" spc="3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50" spc="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50" spc="13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15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3150" spc="1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5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1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150" spc="1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150" spc="1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150" spc="-3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1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41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endParaRPr sz="3150">
              <a:latin typeface="Verdana"/>
              <a:cs typeface="Verdana"/>
            </a:endParaRPr>
          </a:p>
          <a:p>
            <a:pPr marL="12700" marR="5080">
              <a:lnSpc>
                <a:spcPts val="3829"/>
              </a:lnSpc>
              <a:spcBef>
                <a:spcPts val="10"/>
              </a:spcBef>
            </a:pPr>
            <a:r>
              <a:rPr dirty="0" sz="3150" spc="225">
                <a:solidFill>
                  <a:srgbClr val="FFFFFF"/>
                </a:solidFill>
                <a:latin typeface="Verdana"/>
                <a:cs typeface="Verdana"/>
              </a:rPr>
              <a:t>MY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15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r>
              <a:rPr dirty="0" sz="31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1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-245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31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Verdana"/>
                <a:cs typeface="Verdana"/>
              </a:rPr>
              <a:t>PROPOSITION </a:t>
            </a:r>
            <a:r>
              <a:rPr dirty="0" sz="3150" spc="-10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21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150" spc="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3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150" spc="11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41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1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-3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2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3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150" spc="8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1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15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50" spc="1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150" spc="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15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3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1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2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150">
              <a:latin typeface="Verdana"/>
              <a:cs typeface="Verdana"/>
            </a:endParaRPr>
          </a:p>
          <a:p>
            <a:pPr marL="12700">
              <a:lnSpc>
                <a:spcPts val="3685"/>
              </a:lnSpc>
            </a:pPr>
            <a:r>
              <a:rPr dirty="0" sz="3150" spc="105">
                <a:solidFill>
                  <a:srgbClr val="FFFFFF"/>
                </a:solidFill>
                <a:latin typeface="Verdana"/>
                <a:cs typeface="Verdana"/>
              </a:rPr>
              <a:t>MODELLING</a:t>
            </a:r>
            <a:endParaRPr sz="3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3150" spc="-3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2144" y="674344"/>
            <a:ext cx="7437120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50" spc="-35">
                <a:solidFill>
                  <a:srgbClr val="FFAB40"/>
                </a:solidFill>
              </a:rPr>
              <a:t>PROBLEM</a:t>
            </a:r>
            <a:r>
              <a:rPr dirty="0" sz="4850" spc="-305">
                <a:solidFill>
                  <a:srgbClr val="FFAB40"/>
                </a:solidFill>
              </a:rPr>
              <a:t> </a:t>
            </a:r>
            <a:r>
              <a:rPr dirty="0" sz="4850" spc="-165">
                <a:solidFill>
                  <a:srgbClr val="FFAB40"/>
                </a:solidFill>
              </a:rPr>
              <a:t>STATEMENT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374865" y="2180044"/>
            <a:ext cx="871156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lidar,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radar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dirty="0" sz="2800" spc="-15">
                <a:solidFill>
                  <a:srgbClr val="FFFFFF"/>
                </a:solidFill>
                <a:latin typeface="Verdana"/>
                <a:cs typeface="Verdana"/>
              </a:rPr>
              <a:t>real-time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driving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decisions,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lane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Verdana"/>
                <a:cs typeface="Verdana"/>
              </a:rPr>
              <a:t>following,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trafﬁc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Verdana"/>
                <a:cs typeface="Verdana"/>
              </a:rPr>
              <a:t>signals,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pedestrian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detection,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obstacle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avoidance,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285865" cy="5660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dirty="0" sz="2850" spc="-45">
                <a:solidFill>
                  <a:srgbClr val="FFFFFF"/>
                </a:solidFill>
                <a:latin typeface="Verdana"/>
                <a:cs typeface="Verdana"/>
              </a:rPr>
              <a:t>involves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creating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28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onomous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iving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35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simula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850" spc="-1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110">
                <a:solidFill>
                  <a:srgbClr val="FFFFFF"/>
                </a:solidFill>
                <a:latin typeface="Verdana"/>
                <a:cs typeface="Verdana"/>
              </a:rPr>
              <a:t>onmen</a:t>
            </a:r>
            <a:r>
              <a:rPr dirty="0" sz="2850" spc="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43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This  </a:t>
            </a:r>
            <a:r>
              <a:rPr dirty="0" sz="285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8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35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senso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came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as,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lida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43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adar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5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8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iving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isions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12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5">
                <a:solidFill>
                  <a:srgbClr val="FFFFFF"/>
                </a:solidFill>
                <a:latin typeface="Verdana"/>
                <a:cs typeface="Verdana"/>
              </a:rPr>
              <a:t>as  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lane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oll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wing,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afﬁc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signal  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interpretation, 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pedestrian </a:t>
            </a:r>
            <a:r>
              <a:rPr dirty="0" sz="28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50">
                <a:solidFill>
                  <a:srgbClr val="FFFFFF"/>
                </a:solidFill>
                <a:latin typeface="Verdana"/>
                <a:cs typeface="Verdana"/>
              </a:rPr>
              <a:t>tion,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obsta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50" spc="65">
                <a:solidFill>
                  <a:srgbClr val="FFFFFF"/>
                </a:solidFill>
                <a:latin typeface="Verdana"/>
                <a:cs typeface="Verdana"/>
              </a:rPr>
              <a:t>oidan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180">
                <a:solidFill>
                  <a:srgbClr val="FFFFFF"/>
                </a:solidFill>
                <a:latin typeface="Verdana"/>
                <a:cs typeface="Verdana"/>
              </a:rPr>
              <a:t>e.  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14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ensu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sa</a:t>
            </a: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65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efﬁ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ient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vigation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ious 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50" spc="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iving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10">
                <a:solidFill>
                  <a:srgbClr val="FFFFFF"/>
                </a:solidFill>
                <a:latin typeface="Verdana"/>
                <a:cs typeface="Verdana"/>
              </a:rPr>
              <a:t>ena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ios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tual 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environment.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363601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85">
                <a:solidFill>
                  <a:srgbClr val="FFAB40"/>
                </a:solidFill>
              </a:rPr>
              <a:t>PROJECT </a:t>
            </a:r>
            <a:r>
              <a:rPr dirty="0" sz="4800" spc="-80">
                <a:solidFill>
                  <a:srgbClr val="FFAB40"/>
                </a:solidFill>
              </a:rPr>
              <a:t> </a:t>
            </a:r>
            <a:r>
              <a:rPr dirty="0" sz="4800" spc="-140">
                <a:solidFill>
                  <a:srgbClr val="FFAB40"/>
                </a:solidFill>
              </a:rPr>
              <a:t>O</a:t>
            </a:r>
            <a:r>
              <a:rPr dirty="0" sz="4800" spc="-65">
                <a:solidFill>
                  <a:srgbClr val="FFAB40"/>
                </a:solidFill>
              </a:rPr>
              <a:t>V</a:t>
            </a:r>
            <a:r>
              <a:rPr dirty="0" sz="4800" spc="-60">
                <a:solidFill>
                  <a:srgbClr val="FFAB40"/>
                </a:solidFill>
              </a:rPr>
              <a:t>E</a:t>
            </a:r>
            <a:r>
              <a:rPr dirty="0" sz="4800" spc="-210">
                <a:solidFill>
                  <a:srgbClr val="FFAB40"/>
                </a:solidFill>
              </a:rPr>
              <a:t>R</a:t>
            </a:r>
            <a:r>
              <a:rPr dirty="0" sz="4800" spc="-65">
                <a:solidFill>
                  <a:srgbClr val="FFAB40"/>
                </a:solidFill>
              </a:rPr>
              <a:t>V</a:t>
            </a:r>
            <a:r>
              <a:rPr dirty="0" sz="4800" spc="-1000">
                <a:solidFill>
                  <a:srgbClr val="FFAB40"/>
                </a:solidFill>
              </a:rPr>
              <a:t>I</a:t>
            </a:r>
            <a:r>
              <a:rPr dirty="0" sz="4800" spc="-105">
                <a:solidFill>
                  <a:srgbClr val="FFAB40"/>
                </a:solidFill>
              </a:rPr>
              <a:t>E</a:t>
            </a:r>
            <a:r>
              <a:rPr dirty="0" sz="4800" spc="265">
                <a:solidFill>
                  <a:srgbClr val="FFAB40"/>
                </a:solidFill>
              </a:rPr>
              <a:t>W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101" y="1060183"/>
            <a:ext cx="897001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FFAB40"/>
                </a:solidFill>
              </a:rPr>
              <a:t>WHO</a:t>
            </a:r>
            <a:r>
              <a:rPr dirty="0" sz="4800" spc="-265">
                <a:solidFill>
                  <a:srgbClr val="FFAB40"/>
                </a:solidFill>
              </a:rPr>
              <a:t> </a:t>
            </a:r>
            <a:r>
              <a:rPr dirty="0" sz="4800" spc="-75">
                <a:solidFill>
                  <a:srgbClr val="FFAB40"/>
                </a:solidFill>
              </a:rPr>
              <a:t>ARE</a:t>
            </a:r>
            <a:r>
              <a:rPr dirty="0" sz="4800" spc="-265">
                <a:solidFill>
                  <a:srgbClr val="FFAB40"/>
                </a:solidFill>
              </a:rPr>
              <a:t> </a:t>
            </a:r>
            <a:r>
              <a:rPr dirty="0" sz="4800" spc="-145">
                <a:solidFill>
                  <a:srgbClr val="FFAB40"/>
                </a:solidFill>
              </a:rPr>
              <a:t>THE</a:t>
            </a:r>
            <a:r>
              <a:rPr dirty="0" sz="4800" spc="-260">
                <a:solidFill>
                  <a:srgbClr val="FFAB40"/>
                </a:solidFill>
              </a:rPr>
              <a:t> </a:t>
            </a:r>
            <a:r>
              <a:rPr dirty="0" sz="4800" spc="-95">
                <a:solidFill>
                  <a:srgbClr val="FFAB40"/>
                </a:solidFill>
              </a:rPr>
              <a:t>END</a:t>
            </a:r>
            <a:r>
              <a:rPr dirty="0" sz="4800" spc="-265">
                <a:solidFill>
                  <a:srgbClr val="FFAB40"/>
                </a:solidFill>
              </a:rPr>
              <a:t> </a:t>
            </a:r>
            <a:r>
              <a:rPr dirty="0" sz="4800" spc="-200">
                <a:solidFill>
                  <a:srgbClr val="FFAB40"/>
                </a:solidFill>
              </a:rPr>
              <a:t>USERS?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148" y="2547023"/>
            <a:ext cx="519620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40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37333" y="3893794"/>
            <a:ext cx="5942965" cy="2738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dirty="0" sz="2550" spc="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elop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onomous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550" spc="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20">
                <a:solidFill>
                  <a:srgbClr val="FFFFFF"/>
                </a:solidFill>
                <a:latin typeface="Verdana"/>
                <a:cs typeface="Verdana"/>
              </a:rPr>
              <a:t>iving  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1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simula</a:t>
            </a:r>
            <a:r>
              <a:rPr dirty="0" sz="2550" spc="-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8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550" spc="-7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255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80">
                <a:solidFill>
                  <a:srgbClr val="FFFFFF"/>
                </a:solidFill>
                <a:latin typeface="Verdana"/>
                <a:cs typeface="Verdana"/>
              </a:rPr>
              <a:t>onment  </a:t>
            </a:r>
            <a:r>
              <a:rPr dirty="0" sz="2550" spc="5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senso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dirty="0" sz="2550" spc="-5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6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dirty="0" sz="2550" spc="20">
                <a:solidFill>
                  <a:srgbClr val="FFFFFF"/>
                </a:solidFill>
                <a:latin typeface="Verdana"/>
                <a:cs typeface="Verdana"/>
              </a:rPr>
              <a:t>algo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ithms.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1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50" spc="-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12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Verdana"/>
                <a:cs typeface="Verdana"/>
              </a:rPr>
              <a:t>aims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550" spc="75">
                <a:solidFill>
                  <a:srgbClr val="FFFFFF"/>
                </a:solidFill>
                <a:latin typeface="Verdana"/>
                <a:cs typeface="Verdana"/>
              </a:rPr>
              <a:t>imp</a:t>
            </a:r>
            <a:r>
              <a:rPr dirty="0" sz="2550" spc="1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550" spc="-1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55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Verdana"/>
                <a:cs typeface="Verdana"/>
              </a:rPr>
              <a:t>sa</a:t>
            </a:r>
            <a:r>
              <a:rPr dirty="0" sz="2550" spc="-6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39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Verdana"/>
                <a:cs typeface="Verdana"/>
              </a:rPr>
              <a:t>inc</a:t>
            </a:r>
            <a:r>
              <a:rPr dirty="0" sz="2550" spc="-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550" spc="-30">
                <a:solidFill>
                  <a:srgbClr val="FFFFFF"/>
                </a:solidFill>
                <a:latin typeface="Verdana"/>
                <a:cs typeface="Verdana"/>
              </a:rPr>
              <a:t>ase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10">
                <a:solidFill>
                  <a:srgbClr val="FFFFFF"/>
                </a:solidFill>
                <a:latin typeface="Verdana"/>
                <a:cs typeface="Verdana"/>
              </a:rPr>
              <a:t>efﬁ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55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dirty="0" sz="2550" spc="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550" spc="-2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550" spc="-38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drive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Verdana"/>
                <a:cs typeface="Verdana"/>
              </a:rPr>
              <a:t>innovation,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dirty="0" sz="25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Verdana"/>
                <a:cs typeface="Verdana"/>
              </a:rPr>
              <a:t>costs</a:t>
            </a:r>
            <a:r>
              <a:rPr dirty="0" sz="25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550" spc="-8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Verdana"/>
                <a:cs typeface="Verdana"/>
              </a:rPr>
              <a:t>transportation.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8375" y="1115365"/>
            <a:ext cx="5021580" cy="221488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25"/>
              </a:spcBef>
            </a:pPr>
            <a:r>
              <a:rPr dirty="0" sz="4800" spc="-95">
                <a:solidFill>
                  <a:srgbClr val="FFAB40"/>
                </a:solidFill>
              </a:rPr>
              <a:t>MY </a:t>
            </a:r>
            <a:r>
              <a:rPr dirty="0" sz="4800" spc="-265">
                <a:solidFill>
                  <a:srgbClr val="FFAB40"/>
                </a:solidFill>
              </a:rPr>
              <a:t>SOLUTION </a:t>
            </a:r>
            <a:r>
              <a:rPr dirty="0" sz="4800" spc="-260">
                <a:solidFill>
                  <a:srgbClr val="FFAB40"/>
                </a:solidFill>
              </a:rPr>
              <a:t> </a:t>
            </a:r>
            <a:r>
              <a:rPr dirty="0" sz="4800" spc="40">
                <a:solidFill>
                  <a:srgbClr val="FFAB40"/>
                </a:solidFill>
              </a:rPr>
              <a:t>A</a:t>
            </a:r>
            <a:r>
              <a:rPr dirty="0" sz="4800" spc="-200">
                <a:solidFill>
                  <a:srgbClr val="FFAB40"/>
                </a:solidFill>
              </a:rPr>
              <a:t>N</a:t>
            </a:r>
            <a:r>
              <a:rPr dirty="0" sz="4800" spc="-20">
                <a:solidFill>
                  <a:srgbClr val="FFAB40"/>
                </a:solidFill>
              </a:rPr>
              <a:t>D</a:t>
            </a:r>
            <a:r>
              <a:rPr dirty="0" sz="4800" spc="-245">
                <a:solidFill>
                  <a:srgbClr val="FFAB40"/>
                </a:solidFill>
              </a:rPr>
              <a:t> </a:t>
            </a:r>
            <a:r>
              <a:rPr dirty="0" sz="4800" spc="-1000">
                <a:solidFill>
                  <a:srgbClr val="FFAB40"/>
                </a:solidFill>
              </a:rPr>
              <a:t>I</a:t>
            </a:r>
            <a:r>
              <a:rPr dirty="0" sz="4800" spc="-235">
                <a:solidFill>
                  <a:srgbClr val="FFAB40"/>
                </a:solidFill>
              </a:rPr>
              <a:t>T</a:t>
            </a:r>
            <a:r>
              <a:rPr dirty="0" sz="4800" spc="-305">
                <a:solidFill>
                  <a:srgbClr val="FFAB40"/>
                </a:solidFill>
              </a:rPr>
              <a:t>S</a:t>
            </a:r>
            <a:r>
              <a:rPr dirty="0" sz="4800" spc="-245">
                <a:solidFill>
                  <a:srgbClr val="FFAB40"/>
                </a:solidFill>
              </a:rPr>
              <a:t> </a:t>
            </a:r>
            <a:r>
              <a:rPr dirty="0" sz="4800" spc="-180">
                <a:solidFill>
                  <a:srgbClr val="FFAB40"/>
                </a:solidFill>
              </a:rPr>
              <a:t>V</a:t>
            </a:r>
            <a:r>
              <a:rPr dirty="0" sz="4800" spc="40">
                <a:solidFill>
                  <a:srgbClr val="FFAB40"/>
                </a:solidFill>
              </a:rPr>
              <a:t>A</a:t>
            </a:r>
            <a:r>
              <a:rPr dirty="0" sz="4800" spc="-165">
                <a:solidFill>
                  <a:srgbClr val="FFAB40"/>
                </a:solidFill>
              </a:rPr>
              <a:t>L</a:t>
            </a:r>
            <a:r>
              <a:rPr dirty="0" sz="4800" spc="-130">
                <a:solidFill>
                  <a:srgbClr val="FFAB40"/>
                </a:solidFill>
              </a:rPr>
              <a:t>U</a:t>
            </a:r>
            <a:r>
              <a:rPr dirty="0" sz="4800" spc="-35">
                <a:solidFill>
                  <a:srgbClr val="FFAB40"/>
                </a:solidFill>
              </a:rPr>
              <a:t>E  </a:t>
            </a:r>
            <a:r>
              <a:rPr dirty="0" sz="4800" spc="-275">
                <a:solidFill>
                  <a:srgbClr val="FFAB40"/>
                </a:solidFill>
              </a:rPr>
              <a:t>PROPOSITION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47941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229">
                <a:solidFill>
                  <a:srgbClr val="FFAB40"/>
                </a:solidFill>
              </a:rPr>
              <a:t>T</a:t>
            </a:r>
            <a:r>
              <a:rPr dirty="0" sz="4800" spc="-155">
                <a:solidFill>
                  <a:srgbClr val="FFAB40"/>
                </a:solidFill>
              </a:rPr>
              <a:t>H</a:t>
            </a:r>
            <a:r>
              <a:rPr dirty="0" sz="4800" spc="-55">
                <a:solidFill>
                  <a:srgbClr val="FFAB40"/>
                </a:solidFill>
              </a:rPr>
              <a:t>E</a:t>
            </a:r>
            <a:r>
              <a:rPr dirty="0" sz="4800" spc="-245">
                <a:solidFill>
                  <a:srgbClr val="FFAB40"/>
                </a:solidFill>
              </a:rPr>
              <a:t> </a:t>
            </a:r>
            <a:r>
              <a:rPr dirty="0" sz="4800" spc="145">
                <a:solidFill>
                  <a:srgbClr val="FFAB40"/>
                </a:solidFill>
              </a:rPr>
              <a:t>W</a:t>
            </a:r>
            <a:r>
              <a:rPr dirty="0" sz="4800" spc="-140">
                <a:solidFill>
                  <a:srgbClr val="FFAB40"/>
                </a:solidFill>
              </a:rPr>
              <a:t>O</a:t>
            </a:r>
            <a:r>
              <a:rPr dirty="0" sz="4800" spc="265">
                <a:solidFill>
                  <a:srgbClr val="FFAB40"/>
                </a:solidFill>
              </a:rPr>
              <a:t>W</a:t>
            </a:r>
            <a:r>
              <a:rPr dirty="0" sz="4800" spc="-245">
                <a:solidFill>
                  <a:srgbClr val="FFAB40"/>
                </a:solidFill>
              </a:rPr>
              <a:t> </a:t>
            </a:r>
            <a:r>
              <a:rPr dirty="0" sz="4800" spc="-1000">
                <a:solidFill>
                  <a:srgbClr val="FFAB40"/>
                </a:solidFill>
              </a:rPr>
              <a:t>I</a:t>
            </a:r>
            <a:r>
              <a:rPr dirty="0" sz="4800" spc="-195">
                <a:solidFill>
                  <a:srgbClr val="FFAB40"/>
                </a:solidFill>
              </a:rPr>
              <a:t>N</a:t>
            </a:r>
            <a:r>
              <a:rPr dirty="0" sz="4800" spc="-245">
                <a:solidFill>
                  <a:srgbClr val="FFAB40"/>
                </a:solidFill>
              </a:rPr>
              <a:t> </a:t>
            </a:r>
            <a:r>
              <a:rPr dirty="0" sz="4800" spc="25">
                <a:solidFill>
                  <a:srgbClr val="FFAB40"/>
                </a:solidFill>
              </a:rPr>
              <a:t>M</a:t>
            </a:r>
            <a:r>
              <a:rPr dirty="0" sz="4800" spc="-135">
                <a:solidFill>
                  <a:srgbClr val="FFAB40"/>
                </a:solidFill>
              </a:rPr>
              <a:t>Y  </a:t>
            </a:r>
            <a:r>
              <a:rPr dirty="0" sz="4800" spc="-265">
                <a:solidFill>
                  <a:srgbClr val="FFAB40"/>
                </a:solidFill>
              </a:rPr>
              <a:t>SOLUTION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325235" cy="5996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2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automotive </a:t>
            </a:r>
            <a:r>
              <a:rPr dirty="0" sz="2800" spc="10">
                <a:solidFill>
                  <a:srgbClr val="FFFFFF"/>
                </a:solidFill>
                <a:latin typeface="Verdana"/>
                <a:cs typeface="Verdana"/>
              </a:rPr>
              <a:t>industry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paving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4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0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systems.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86191" y="3124949"/>
            <a:ext cx="4233545" cy="8108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50" spc="-210">
                <a:solidFill>
                  <a:srgbClr val="FFAB40"/>
                </a:solidFill>
              </a:rPr>
              <a:t>MODELLING</a:t>
            </a:r>
            <a:endParaRPr sz="5150"/>
          </a:p>
        </p:txBody>
      </p:sp>
      <p:sp>
        <p:nvSpPr>
          <p:cNvPr id="4" name="object 4"/>
          <p:cNvSpPr txBox="1"/>
          <p:nvPr/>
        </p:nvSpPr>
        <p:spPr>
          <a:xfrm>
            <a:off x="7986191" y="4486281"/>
            <a:ext cx="8973185" cy="2614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95"/>
              </a:spcBef>
            </a:pPr>
            <a:r>
              <a:rPr dirty="0" sz="2400" spc="2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400" spc="90">
                <a:solidFill>
                  <a:srgbClr val="FFFFFF"/>
                </a:solidFill>
                <a:latin typeface="Verdana"/>
                <a:cs typeface="Verdana"/>
              </a:rPr>
              <a:t>modeling </a:t>
            </a:r>
            <a:r>
              <a:rPr dirty="0" sz="2400" spc="55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involves 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creating sophisticated </a:t>
            </a:r>
            <a:r>
              <a:rPr dirty="0" sz="24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network </a:t>
            </a:r>
            <a:r>
              <a:rPr dirty="0" sz="2400" spc="20">
                <a:solidFill>
                  <a:srgbClr val="FFFFFF"/>
                </a:solidFill>
                <a:latin typeface="Verdana"/>
                <a:cs typeface="Verdana"/>
              </a:rPr>
              <a:t>architectures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perception,</a:t>
            </a:r>
            <a:r>
              <a:rPr dirty="0" sz="2400" spc="20">
                <a:solidFill>
                  <a:srgbClr val="FFFFFF"/>
                </a:solidFill>
                <a:latin typeface="Verdana"/>
                <a:cs typeface="Verdana"/>
              </a:rPr>
              <a:t> decision- </a:t>
            </a:r>
            <a:r>
              <a:rPr dirty="0" sz="24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Verdana"/>
                <a:cs typeface="Verdana"/>
              </a:rPr>
              <a:t>making, 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tasks,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including </a:t>
            </a: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CNNs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image </a:t>
            </a: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processing,</a:t>
            </a:r>
            <a:r>
              <a:rPr dirty="0" sz="24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RNNs/LSTMs</a:t>
            </a:r>
            <a:r>
              <a:rPr dirty="0" sz="2400" spc="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sequential</a:t>
            </a:r>
            <a:r>
              <a:rPr dirty="0" sz="24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Verdana"/>
                <a:cs typeface="Verdana"/>
              </a:rPr>
              <a:t>reinforcement</a:t>
            </a: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24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Verdana"/>
                <a:cs typeface="Verdana"/>
              </a:rPr>
              <a:t>algorithms.</a:t>
            </a: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dirty="0" sz="24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Verdana"/>
                <a:cs typeface="Verdana"/>
              </a:rPr>
              <a:t>showcases </a:t>
            </a: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advanced </a:t>
            </a:r>
            <a:r>
              <a:rPr dirty="0" sz="2400" spc="50">
                <a:solidFill>
                  <a:srgbClr val="FFFFFF"/>
                </a:solidFill>
                <a:latin typeface="Verdana"/>
                <a:cs typeface="Verdana"/>
              </a:rPr>
              <a:t>technology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mimicking </a:t>
            </a:r>
            <a:r>
              <a:rPr dirty="0" sz="2400" spc="65">
                <a:solidFill>
                  <a:srgbClr val="FFFFFF"/>
                </a:solidFill>
                <a:latin typeface="Verdana"/>
                <a:cs typeface="Verdana"/>
              </a:rPr>
              <a:t>human- </a:t>
            </a:r>
            <a:r>
              <a:rPr dirty="0" sz="24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16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12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40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23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4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400" spc="-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4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23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400" spc="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4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400" spc="6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400" spc="-36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2024-04-05T10:02:31Z</dcterms:created>
  <dcterms:modified xsi:type="dcterms:W3CDTF">2024-04-05T10:02:31Z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